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handoutMasterIdLst>
    <p:handoutMasterId r:id="rId4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79" r:id="rId26"/>
    <p:sldId id="278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838" autoAdjust="0"/>
  </p:normalViewPr>
  <p:slideViewPr>
    <p:cSldViewPr snapToGrid="0" snapToObjects="1">
      <p:cViewPr varScale="1">
        <p:scale>
          <a:sx n="48" d="100"/>
          <a:sy n="48" d="100"/>
        </p:scale>
        <p:origin x="-1416" y="-108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81104-5B54-4FA7-A23D-0D46E0171608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FDB02-5614-41EB-BF9D-D5780B375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251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9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1037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894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6974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8214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67102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1447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1410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039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398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8892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13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52749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2418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>
                <a:solidFill>
                  <a:srgbClr val="010001"/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rgbClr val="010001"/>
                </a:solidFill>
                <a:latin typeface="Arial"/>
                <a:cs typeface="Arial"/>
              </a:defRPr>
            </a:lvl2pPr>
            <a:lvl3pPr>
              <a:defRPr sz="2400">
                <a:solidFill>
                  <a:srgbClr val="010001"/>
                </a:solidFill>
                <a:latin typeface="Arial"/>
                <a:cs typeface="Arial"/>
              </a:defRPr>
            </a:lvl3pPr>
            <a:lvl4pPr>
              <a:defRPr sz="2400">
                <a:solidFill>
                  <a:srgbClr val="010001"/>
                </a:solidFill>
                <a:latin typeface="Arial"/>
                <a:cs typeface="Arial"/>
              </a:defRPr>
            </a:lvl4pPr>
            <a:lvl5pPr>
              <a:defRPr sz="2400">
                <a:solidFill>
                  <a:srgbClr val="010001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175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8680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20305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319494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986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4B09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smtClean="0">
                <a:sym typeface="Lucida Grande" charset="0"/>
              </a:rPr>
              <a:t>Second level</a:t>
            </a:r>
          </a:p>
          <a:p>
            <a:pPr lvl="2"/>
            <a:r>
              <a:rPr lang="en-US" smtClean="0">
                <a:sym typeface="Lucida Grande" charset="0"/>
              </a:rPr>
              <a:t>Third level</a:t>
            </a:r>
          </a:p>
          <a:p>
            <a:pPr lvl="3"/>
            <a:r>
              <a:rPr lang="en-US" smtClean="0">
                <a:sym typeface="Lucida Grande" charset="0"/>
              </a:rPr>
              <a:t>Fourth level</a:t>
            </a:r>
          </a:p>
          <a:p>
            <a:pPr lvl="4"/>
            <a:r>
              <a:rPr lang="en-US" smtClean="0">
                <a:sym typeface="Lucida Grande" charset="0"/>
              </a:rPr>
              <a:t>Fifth level</a:t>
            </a:r>
            <a:endParaRPr lang="en-US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MS PGothic" pitchFamily="34" charset="-128"/>
          <a:cs typeface="MS PGothic" charset="0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42900" indent="-342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4B09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40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15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Air Pollution and Stratospheric Ozone Depletion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35000" y="8686800"/>
            <a:ext cx="11455400" cy="840432"/>
            <a:chOff x="558800" y="8686800"/>
            <a:chExt cx="11455400" cy="840432"/>
          </a:xfrm>
        </p:grpSpPr>
        <p:sp>
          <p:nvSpPr>
            <p:cNvPr id="5" name="TextBox 4"/>
            <p:cNvSpPr txBox="1"/>
            <p:nvPr/>
          </p:nvSpPr>
          <p:spPr>
            <a:xfrm>
              <a:off x="558800" y="8686800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Friedland</a:t>
              </a:r>
              <a:r>
                <a:rPr lang="en-US" dirty="0">
                  <a:solidFill>
                    <a:schemeClr val="bg1"/>
                  </a:solidFill>
                </a:rPr>
                <a:t> and </a:t>
              </a:r>
              <a:r>
                <a:rPr lang="en-US" dirty="0" err="1">
                  <a:solidFill>
                    <a:schemeClr val="bg1"/>
                  </a:solidFill>
                </a:rPr>
                <a:t>Relyea</a:t>
              </a:r>
              <a:r>
                <a:rPr lang="en-US" dirty="0">
                  <a:solidFill>
                    <a:schemeClr val="bg1"/>
                  </a:solidFill>
                </a:rPr>
                <a:t> Environmental Science for AP</a:t>
              </a:r>
              <a:r>
                <a:rPr lang="en-US" baseline="30000" dirty="0">
                  <a:solidFill>
                    <a:schemeClr val="bg1"/>
                  </a:solidFill>
                </a:rPr>
                <a:t>®</a:t>
              </a:r>
              <a:r>
                <a:rPr lang="en-US" dirty="0">
                  <a:solidFill>
                    <a:schemeClr val="bg1"/>
                  </a:solidFill>
                </a:rPr>
                <a:t>, second edition </a:t>
              </a:r>
              <a:endParaRPr lang="en-US" dirty="0" smtClean="0">
                <a:solidFill>
                  <a:schemeClr val="bg1"/>
                </a:solidFill>
              </a:endParaRPr>
            </a:p>
            <a:p>
              <a:r>
                <a:rPr lang="en-US" dirty="0" smtClean="0">
                  <a:solidFill>
                    <a:schemeClr val="bg1"/>
                  </a:solidFill>
                </a:rPr>
                <a:t>© 2015 </a:t>
              </a:r>
              <a:r>
                <a:rPr lang="en-US" dirty="0">
                  <a:solidFill>
                    <a:schemeClr val="bg1"/>
                  </a:solidFill>
                </a:rPr>
                <a:t>W.H. Freeman and Company/BFW 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235200" y="9296400"/>
              <a:ext cx="97790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AP</a:t>
              </a:r>
              <a:r>
                <a:rPr lang="en-US" sz="900" baseline="30000" dirty="0">
                  <a:solidFill>
                    <a:schemeClr val="bg1"/>
                  </a:solidFill>
                </a:rPr>
                <a:t>® </a:t>
              </a:r>
              <a:r>
                <a:rPr lang="en-US" sz="900" dirty="0">
                  <a:solidFill>
                    <a:schemeClr val="bg1"/>
                  </a:solidFill>
                </a:rPr>
                <a:t>is a trademark registered and/or owned by the College </a:t>
              </a:r>
              <a:r>
                <a:rPr lang="en-US" sz="900" dirty="0" smtClean="0">
                  <a:solidFill>
                    <a:schemeClr val="bg1"/>
                  </a:solidFill>
                </a:rPr>
                <a:t>Board</a:t>
              </a:r>
              <a:r>
                <a:rPr lang="en-US" sz="900" baseline="30000" dirty="0">
                  <a:solidFill>
                    <a:schemeClr val="bg1"/>
                  </a:solidFill>
                </a:rPr>
                <a:t>®</a:t>
              </a:r>
              <a:r>
                <a:rPr lang="en-US" sz="900" dirty="0" smtClean="0">
                  <a:solidFill>
                    <a:schemeClr val="bg1"/>
                  </a:solidFill>
                </a:rPr>
                <a:t>, </a:t>
              </a:r>
              <a:r>
                <a:rPr lang="en-US" sz="900" dirty="0">
                  <a:solidFill>
                    <a:schemeClr val="bg1"/>
                  </a:solidFill>
                </a:rPr>
                <a:t>which was not involved in the production of, and does not endorse, this product.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716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 ________ ________ - </a:t>
            </a:r>
            <a:r>
              <a:rPr lang="en-US" b="1" dirty="0"/>
              <a:t>(VOC)</a:t>
            </a:r>
            <a:r>
              <a:rPr lang="en-US" dirty="0"/>
              <a:t> </a:t>
            </a:r>
            <a:r>
              <a:rPr lang="en-US" dirty="0" smtClean="0"/>
              <a:t> An organic compound </a:t>
            </a:r>
            <a:r>
              <a:rPr lang="en-US" dirty="0"/>
              <a:t>that evaporates at typical </a:t>
            </a:r>
            <a:r>
              <a:rPr lang="en-US" dirty="0" smtClean="0"/>
              <a:t>atmospheric temperatures.</a:t>
            </a:r>
          </a:p>
          <a:p>
            <a:pPr lvl="0"/>
            <a:r>
              <a:rPr lang="en-US" dirty="0"/>
              <a:t>Formed by evaporation of </a:t>
            </a:r>
            <a:r>
              <a:rPr lang="en-US" dirty="0" smtClean="0"/>
              <a:t>______, ________, _______, </a:t>
            </a:r>
            <a:r>
              <a:rPr lang="en-US" dirty="0"/>
              <a:t>and improper combustion of fuels such as gasoline.</a:t>
            </a:r>
          </a:p>
          <a:p>
            <a:pPr lvl="0"/>
            <a:r>
              <a:rPr lang="en-US" dirty="0"/>
              <a:t>A precursor to </a:t>
            </a:r>
            <a:r>
              <a:rPr lang="en-US" dirty="0" smtClean="0"/>
              <a:t>_________ </a:t>
            </a:r>
            <a:r>
              <a:rPr lang="en-US" dirty="0"/>
              <a:t>formation.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74678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Primary and Secondary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012390"/>
            <a:ext cx="10464800" cy="5840413"/>
          </a:xfrm>
        </p:spPr>
        <p:txBody>
          <a:bodyPr/>
          <a:lstStyle/>
          <a:p>
            <a:r>
              <a:rPr lang="en-US" b="1" dirty="0" smtClean="0"/>
              <a:t>__________ ___________ -  </a:t>
            </a:r>
            <a:r>
              <a:rPr lang="en-US" dirty="0" smtClean="0"/>
              <a:t>A </a:t>
            </a:r>
            <a:r>
              <a:rPr lang="en-US" dirty="0"/>
              <a:t>polluting compound </a:t>
            </a:r>
            <a:r>
              <a:rPr lang="en-US" dirty="0" smtClean="0"/>
              <a:t>that comes </a:t>
            </a:r>
            <a:r>
              <a:rPr lang="en-US" dirty="0"/>
              <a:t>directly out of a smokestack, exhaust pipe, </a:t>
            </a:r>
            <a:r>
              <a:rPr lang="en-US" dirty="0" smtClean="0"/>
              <a:t>or natural </a:t>
            </a:r>
            <a:r>
              <a:rPr lang="en-US" dirty="0"/>
              <a:t>emission source</a:t>
            </a:r>
            <a:r>
              <a:rPr lang="en-US" dirty="0" smtClean="0"/>
              <a:t>.</a:t>
            </a:r>
          </a:p>
          <a:p>
            <a:r>
              <a:rPr lang="en-US" dirty="0"/>
              <a:t>Examples include CO, CO</a:t>
            </a:r>
            <a:r>
              <a:rPr lang="en-US" baseline="-25000" dirty="0"/>
              <a:t>2</a:t>
            </a:r>
            <a:r>
              <a:rPr lang="en-US" dirty="0"/>
              <a:t>, SO</a:t>
            </a:r>
            <a:r>
              <a:rPr lang="en-US" baseline="-25000" dirty="0"/>
              <a:t>2</a:t>
            </a:r>
            <a:r>
              <a:rPr lang="en-US" dirty="0"/>
              <a:t>, </a:t>
            </a:r>
            <a:r>
              <a:rPr lang="en-US" dirty="0" err="1"/>
              <a:t>NO</a:t>
            </a:r>
            <a:r>
              <a:rPr lang="en-US" baseline="-25000" dirty="0" err="1"/>
              <a:t>x</a:t>
            </a:r>
            <a:r>
              <a:rPr lang="en-US" dirty="0"/>
              <a:t>, and most suspended particulate matter. </a:t>
            </a:r>
          </a:p>
        </p:txBody>
      </p:sp>
    </p:spTree>
    <p:extLst>
      <p:ext uri="{BB962C8B-B14F-4D97-AF65-F5344CB8AC3E}">
        <p14:creationId xmlns:p14="http://schemas.microsoft.com/office/powerpoint/2010/main" val="155250295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Primary and Secondary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 ____________ -  </a:t>
            </a:r>
            <a:r>
              <a:rPr lang="en-US" dirty="0" smtClean="0"/>
              <a:t>A </a:t>
            </a:r>
            <a:r>
              <a:rPr lang="en-US" dirty="0"/>
              <a:t>primary pollutant that </a:t>
            </a:r>
            <a:r>
              <a:rPr lang="en-US" dirty="0" smtClean="0"/>
              <a:t>has undergone </a:t>
            </a:r>
            <a:r>
              <a:rPr lang="en-US" dirty="0"/>
              <a:t>transformation in the presence of sunlight</a:t>
            </a:r>
            <a:r>
              <a:rPr lang="en-US" dirty="0" smtClean="0"/>
              <a:t>, water</a:t>
            </a:r>
            <a:r>
              <a:rPr lang="en-US" dirty="0"/>
              <a:t>, oxygen, or other compounds</a:t>
            </a:r>
            <a:r>
              <a:rPr lang="en-US" dirty="0" smtClean="0"/>
              <a:t>.</a:t>
            </a:r>
          </a:p>
          <a:p>
            <a:r>
              <a:rPr lang="en-US" dirty="0"/>
              <a:t>Examples include O</a:t>
            </a:r>
            <a:r>
              <a:rPr lang="en-US" baseline="-25000" dirty="0"/>
              <a:t>3</a:t>
            </a:r>
            <a:r>
              <a:rPr lang="en-US" dirty="0"/>
              <a:t>, sulfate, and </a:t>
            </a:r>
            <a:r>
              <a:rPr lang="en-US" dirty="0" smtClean="0"/>
              <a:t>nitrate.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99508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Primary and Secondary Pollutants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90559"/>
            <a:ext cx="9750173" cy="63415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00" y="8365190"/>
            <a:ext cx="96628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Primary and secondary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air pollutants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transformation from primary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 secondary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pollutant requires a number of factors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including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________, ______-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(clouds),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appropriate ________.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400598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Air pollution comes from both natural and human sources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________ __________ </a:t>
            </a:r>
            <a:r>
              <a:rPr lang="en-US" dirty="0"/>
              <a:t>of pollution include volcanoes, lightning, forest fires, and plants, both living and dead, all release compounds that can be classified as </a:t>
            </a:r>
            <a:r>
              <a:rPr lang="en-US" dirty="0" smtClean="0"/>
              <a:t>pollutants.</a:t>
            </a:r>
            <a:endParaRPr lang="en-US" dirty="0"/>
          </a:p>
          <a:p>
            <a:pPr lvl="0"/>
            <a:r>
              <a:rPr lang="en-US" dirty="0" smtClean="0"/>
              <a:t>_________________ </a:t>
            </a:r>
            <a:r>
              <a:rPr lang="en-US" dirty="0"/>
              <a:t>sources include on-road vehicles, power plants, industrial processes, waste disposal (incinerator).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37105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Anthropogenic Emissions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216386"/>
            <a:ext cx="10464800" cy="5840413"/>
          </a:xfrm>
        </p:spPr>
        <p:txBody>
          <a:bodyPr/>
          <a:lstStyle/>
          <a:p>
            <a:pPr lvl="0"/>
            <a:r>
              <a:rPr lang="en-US" sz="3200" dirty="0"/>
              <a:t>In the United States, emissions from human activity are </a:t>
            </a:r>
            <a:r>
              <a:rPr lang="en-US" sz="3200" dirty="0" smtClean="0"/>
              <a:t>___________, __________, </a:t>
            </a:r>
            <a:r>
              <a:rPr lang="en-US" sz="3200" dirty="0"/>
              <a:t>and in many cases </a:t>
            </a:r>
            <a:r>
              <a:rPr lang="en-US" sz="3200" dirty="0" smtClean="0"/>
              <a:t>__________. </a:t>
            </a:r>
            <a:endParaRPr lang="en-US" sz="3200" dirty="0"/>
          </a:p>
          <a:p>
            <a:pPr lvl="0"/>
            <a:r>
              <a:rPr lang="en-US" sz="3200" dirty="0"/>
              <a:t>Some </a:t>
            </a:r>
            <a:r>
              <a:rPr lang="en-US" sz="3200" dirty="0" smtClean="0"/>
              <a:t>________________ </a:t>
            </a:r>
            <a:r>
              <a:rPr lang="en-US" sz="3200" dirty="0"/>
              <a:t>sources are on-road vehicles, power plants, industrial processes, and incineration. </a:t>
            </a:r>
          </a:p>
          <a:p>
            <a:pPr lvl="0"/>
            <a:r>
              <a:rPr lang="en-US" sz="3200" dirty="0"/>
              <a:t>The </a:t>
            </a:r>
            <a:r>
              <a:rPr lang="en-US" sz="3200" dirty="0" smtClean="0"/>
              <a:t>______ ______ ______ </a:t>
            </a:r>
            <a:r>
              <a:rPr lang="en-US" sz="3200" dirty="0"/>
              <a:t>and its various amendments require that EPA establish standards to control pollutants that are harmful to “human health and welfare”.</a:t>
            </a:r>
          </a:p>
          <a:p>
            <a:pPr lvl="0"/>
            <a:r>
              <a:rPr lang="en-US" sz="3200" dirty="0"/>
              <a:t>Through the National Ambient Air Quality Standards </a:t>
            </a:r>
            <a:r>
              <a:rPr lang="en-US" sz="3200" dirty="0" smtClean="0"/>
              <a:t>(_________) </a:t>
            </a:r>
            <a:r>
              <a:rPr lang="en-US" sz="3200" dirty="0"/>
              <a:t>the </a:t>
            </a:r>
            <a:r>
              <a:rPr lang="en-US" sz="3200" dirty="0" smtClean="0"/>
              <a:t>_____ </a:t>
            </a:r>
            <a:r>
              <a:rPr lang="en-US" sz="3200" dirty="0"/>
              <a:t>periodically specifies concentration limits for each air pollutant. 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817547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Anthropogenic </a:t>
            </a:r>
            <a:r>
              <a:rPr lang="en-US" dirty="0" smtClean="0"/>
              <a:t>Emissions, cont’d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04949"/>
            <a:ext cx="5739562" cy="6980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8685497"/>
            <a:ext cx="5739562" cy="80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74492" y="2523442"/>
            <a:ext cx="50963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Emission sources of criteria air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pollutants for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United States.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Recent EPA data show that on-road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vehicles, categorized as “transportation,” are the largest source of (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a)________ 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(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b)___________ ___________.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153750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Anthropogenic Emissions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993731"/>
            <a:ext cx="6151890" cy="594103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69200" y="2008524"/>
            <a:ext cx="50530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Emission sources of criteria air pollutants for the United States.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major source of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(c) anthropogenic sulfur dioxide is the generation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___________, primarily from 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Among the sources of (d)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matter are road dust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industrial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processes, electricity generation, and natural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human-made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fires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37498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Anthropogenic Emissions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084" y="1794666"/>
            <a:ext cx="7141475" cy="732876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256852" y="2108034"/>
            <a:ext cx="47479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Criteria and other air pollutant</a:t>
            </a:r>
          </a:p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trends.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Trends in the criteria air pollutants in the United States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between 1990 and 2010. All criteria air pollutants have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 during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this time period. The decrease for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the greatest.</a:t>
            </a:r>
          </a:p>
        </p:txBody>
      </p:sp>
    </p:spTree>
    <p:extLst>
      <p:ext uri="{BB962C8B-B14F-4D97-AF65-F5344CB8AC3E}">
        <p14:creationId xmlns:p14="http://schemas.microsoft.com/office/powerpoint/2010/main" val="407990216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47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/>
              <a:t>Photochemical Smog and Acid Rain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988" y="2705100"/>
            <a:ext cx="11030812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photochemical smog forms and why it is still a problem in the United States.</a:t>
            </a:r>
          </a:p>
          <a:p>
            <a:r>
              <a:rPr lang="en-US" dirty="0" smtClean="0"/>
              <a:t>describe </a:t>
            </a:r>
            <a:r>
              <a:rPr lang="en-US" dirty="0"/>
              <a:t>how acid deposition forms and why it has improved in the United States </a:t>
            </a:r>
            <a:r>
              <a:rPr lang="en-US" dirty="0" smtClean="0"/>
              <a:t>and become </a:t>
            </a:r>
            <a:r>
              <a:rPr lang="en-US" dirty="0"/>
              <a:t>worse elsewhere.</a:t>
            </a:r>
          </a:p>
        </p:txBody>
      </p:sp>
    </p:spTree>
    <p:extLst>
      <p:ext uri="{BB962C8B-B14F-4D97-AF65-F5344CB8AC3E}">
        <p14:creationId xmlns:p14="http://schemas.microsoft.com/office/powerpoint/2010/main" val="297308247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46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Major </a:t>
            </a:r>
            <a:r>
              <a:rPr lang="en-US" dirty="0"/>
              <a:t>Air Pollutants and Their Sources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221" y="2705100"/>
            <a:ext cx="10906579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and describe the major air pollutants.</a:t>
            </a:r>
          </a:p>
          <a:p>
            <a:r>
              <a:rPr lang="en-US" dirty="0" smtClean="0"/>
              <a:t>describe </a:t>
            </a:r>
            <a:r>
              <a:rPr lang="en-US" dirty="0"/>
              <a:t>the sources of air pollution.</a:t>
            </a:r>
          </a:p>
        </p:txBody>
      </p:sp>
    </p:spTree>
    <p:extLst>
      <p:ext uri="{BB962C8B-B14F-4D97-AF65-F5344CB8AC3E}">
        <p14:creationId xmlns:p14="http://schemas.microsoft.com/office/powerpoint/2010/main" val="650409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Photochemical smog remains an environmental problem in the United States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formation of this </a:t>
            </a:r>
            <a:r>
              <a:rPr lang="en-US" dirty="0" smtClean="0"/>
              <a:t>_____________ ________ </a:t>
            </a:r>
            <a:r>
              <a:rPr lang="en-US" dirty="0"/>
              <a:t>is complex and still not well understood.</a:t>
            </a:r>
          </a:p>
          <a:p>
            <a:pPr lvl="0"/>
            <a:r>
              <a:rPr lang="en-US" dirty="0"/>
              <a:t>A number of </a:t>
            </a:r>
            <a:r>
              <a:rPr lang="en-US" dirty="0" smtClean="0"/>
              <a:t>__________ </a:t>
            </a:r>
            <a:r>
              <a:rPr lang="en-US" dirty="0"/>
              <a:t>are involved and they undergo a series of complex </a:t>
            </a:r>
            <a:r>
              <a:rPr lang="en-US" dirty="0" smtClean="0"/>
              <a:t>______________ </a:t>
            </a:r>
            <a:r>
              <a:rPr lang="en-US" dirty="0"/>
              <a:t>in the atmosphere.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57857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Chemistry of Ozone and Photochemical Smog Formation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206163"/>
            <a:ext cx="5244770" cy="72175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02400" y="2442661"/>
            <a:ext cx="65024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_________________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ozone and photochemical smog formation.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In the absence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VOCs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ozone will form during the daylight hours. </a:t>
            </a:r>
            <a:endParaRPr lang="en-US" sz="2400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b) After sunset, the ozone will break down. (c) In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presence of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VOCs, ozone will form during the daylight hours. The VOCs combine with nitrogen oxides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form photochemical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oxidants, which reduce the amount of ozone that will break down later and contribute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 prolonged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periods of photochemical smog.</a:t>
            </a:r>
          </a:p>
        </p:txBody>
      </p:sp>
    </p:spTree>
    <p:extLst>
      <p:ext uri="{BB962C8B-B14F-4D97-AF65-F5344CB8AC3E}">
        <p14:creationId xmlns:p14="http://schemas.microsoft.com/office/powerpoint/2010/main" val="200022637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Thermal Inversions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_________ ___________ -  </a:t>
            </a:r>
            <a:r>
              <a:rPr lang="en-US" sz="3200" dirty="0" smtClean="0"/>
              <a:t>A </a:t>
            </a:r>
            <a:r>
              <a:rPr lang="en-US" sz="3200" dirty="0"/>
              <a:t>situation in which a </a:t>
            </a:r>
            <a:r>
              <a:rPr lang="en-US" sz="3200" dirty="0" smtClean="0"/>
              <a:t>relatively warm </a:t>
            </a:r>
            <a:r>
              <a:rPr lang="en-US" sz="3200" dirty="0"/>
              <a:t>layer of air at mid-altitude covers a layer of cold</a:t>
            </a:r>
            <a:r>
              <a:rPr lang="en-US" sz="3200" dirty="0" smtClean="0"/>
              <a:t>, dense </a:t>
            </a:r>
            <a:r>
              <a:rPr lang="en-US" sz="3200" dirty="0"/>
              <a:t>air below.</a:t>
            </a:r>
          </a:p>
          <a:p>
            <a:r>
              <a:rPr lang="en-US" sz="3200" b="1" dirty="0" smtClean="0"/>
              <a:t>__________ ________ -  </a:t>
            </a:r>
            <a:r>
              <a:rPr lang="en-US" sz="3200" dirty="0" smtClean="0"/>
              <a:t>The </a:t>
            </a:r>
            <a:r>
              <a:rPr lang="en-US" sz="3200" dirty="0"/>
              <a:t>layer of warm air that </a:t>
            </a:r>
            <a:r>
              <a:rPr lang="en-US" sz="3200" dirty="0" smtClean="0"/>
              <a:t>traps emissions </a:t>
            </a:r>
            <a:r>
              <a:rPr lang="en-US" sz="3200" dirty="0"/>
              <a:t>in a thermal inversion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/>
              <a:t>The </a:t>
            </a:r>
            <a:r>
              <a:rPr lang="en-US" sz="3200" dirty="0" smtClean="0"/>
              <a:t>_______ </a:t>
            </a:r>
            <a:r>
              <a:rPr lang="en-US" sz="3200" dirty="0"/>
              <a:t>inversion layer traps emissions that then accumulate beneath it.</a:t>
            </a:r>
          </a:p>
          <a:p>
            <a:pPr lvl="0"/>
            <a:r>
              <a:rPr lang="en-US" sz="3200" dirty="0"/>
              <a:t>Thermal inversions that create pollution events are particularly common in some cities, where high concentration of vehicles </a:t>
            </a:r>
            <a:r>
              <a:rPr lang="en-US" sz="3200" dirty="0" smtClean="0"/>
              <a:t>________  </a:t>
            </a:r>
            <a:r>
              <a:rPr lang="en-US" sz="3200" dirty="0"/>
              <a:t>and </a:t>
            </a:r>
            <a:r>
              <a:rPr lang="en-US" sz="3200" dirty="0" smtClean="0"/>
              <a:t>__________ </a:t>
            </a:r>
            <a:r>
              <a:rPr lang="en-US" sz="3200" dirty="0"/>
              <a:t>emissions are easily trapped by the </a:t>
            </a:r>
            <a:r>
              <a:rPr lang="en-US" sz="3200" dirty="0" smtClean="0"/>
              <a:t>_________ </a:t>
            </a:r>
            <a:r>
              <a:rPr lang="en-US" sz="3200" dirty="0"/>
              <a:t>layer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729969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25303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Thermal Inversions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061636"/>
            <a:ext cx="5480204" cy="72961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39" y="2902784"/>
            <a:ext cx="4254862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A thermal inversion.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 (a) Under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normal conditions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where temperatures decrease with increasing altitude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emissions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rise into the atmosphere. (b) When a mid-altitude,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relatively warm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inversion layer blankets a cooler layer, emissions are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trapped and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accumulate.</a:t>
            </a:r>
          </a:p>
        </p:txBody>
      </p:sp>
    </p:spTree>
    <p:extLst>
      <p:ext uri="{BB962C8B-B14F-4D97-AF65-F5344CB8AC3E}">
        <p14:creationId xmlns:p14="http://schemas.microsoft.com/office/powerpoint/2010/main" val="33779671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Acid deposition has improved in the United States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315341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Acid deposition occurs when </a:t>
            </a:r>
            <a:r>
              <a:rPr lang="en-US" dirty="0" smtClean="0"/>
              <a:t>_________ </a:t>
            </a:r>
            <a:r>
              <a:rPr lang="en-US" dirty="0"/>
              <a:t>oxides and </a:t>
            </a:r>
            <a:r>
              <a:rPr lang="en-US" dirty="0" smtClean="0"/>
              <a:t>_________ </a:t>
            </a:r>
            <a:r>
              <a:rPr lang="en-US" dirty="0"/>
              <a:t>oxides are released into the atmosphere and combine with atmospheric oxygen and water.  These form the secondary pollutants </a:t>
            </a:r>
            <a:r>
              <a:rPr lang="en-US" dirty="0" smtClean="0"/>
              <a:t>_______ </a:t>
            </a:r>
            <a:r>
              <a:rPr lang="en-US" dirty="0"/>
              <a:t>acid and </a:t>
            </a:r>
            <a:r>
              <a:rPr lang="en-US" dirty="0" smtClean="0"/>
              <a:t>__________ </a:t>
            </a:r>
            <a:r>
              <a:rPr lang="en-US" dirty="0"/>
              <a:t>acid.</a:t>
            </a:r>
          </a:p>
          <a:p>
            <a:pPr lvl="0"/>
            <a:r>
              <a:rPr lang="en-US" dirty="0"/>
              <a:t>The secondary pollutants further break down into nitrate and sulfate, and hydrogen ions (H+) which cause the acid in </a:t>
            </a:r>
            <a:r>
              <a:rPr lang="en-US" dirty="0" smtClean="0"/>
              <a:t>_____ ____________. </a:t>
            </a:r>
            <a:endParaRPr lang="en-US" dirty="0"/>
          </a:p>
          <a:p>
            <a:pPr lvl="0"/>
            <a:r>
              <a:rPr lang="en-US" dirty="0"/>
              <a:t>Acid deposition has been </a:t>
            </a:r>
            <a:r>
              <a:rPr lang="en-US" dirty="0" smtClean="0"/>
              <a:t>________ </a:t>
            </a:r>
            <a:r>
              <a:rPr lang="en-US" dirty="0"/>
              <a:t>in the United States as a result of lower sulfur dioxide and nitrogen oxide </a:t>
            </a:r>
            <a:r>
              <a:rPr lang="en-US" dirty="0" smtClean="0"/>
              <a:t>_____________.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26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How Acid Deposition Forms and Travels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0"/>
            <a:ext cx="13004800" cy="56671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1646" y="7699132"/>
            <a:ext cx="115431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Formation of acid deposition.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primary pollutants sulfur dioxide and nitrogen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oxides are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precursors to acid deposition. After transformation to the secondary pollutants—sulfuric and nitric acid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— dissociation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occurs in the presence of water. The resulting ions—hydrogen, sulfate, and nitrate—cause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adverse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ecosystem effects of acid deposition.</a:t>
            </a:r>
          </a:p>
        </p:txBody>
      </p:sp>
    </p:spTree>
    <p:extLst>
      <p:ext uri="{BB962C8B-B14F-4D97-AF65-F5344CB8AC3E}">
        <p14:creationId xmlns:p14="http://schemas.microsoft.com/office/powerpoint/2010/main" val="1300938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Effects of Acid Deposition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Acid deposition has many harmful effects:</a:t>
            </a:r>
          </a:p>
          <a:p>
            <a:pPr lvl="0"/>
            <a:r>
              <a:rPr lang="en-US" sz="3200" dirty="0"/>
              <a:t> </a:t>
            </a:r>
          </a:p>
          <a:p>
            <a:pPr lvl="0"/>
            <a:r>
              <a:rPr lang="en-US" sz="3200" dirty="0"/>
              <a:t> </a:t>
            </a:r>
          </a:p>
          <a:p>
            <a:pPr lvl="0"/>
            <a:r>
              <a:rPr lang="en-US" sz="3200" dirty="0"/>
              <a:t> </a:t>
            </a:r>
            <a:r>
              <a:rPr lang="en-US" sz="3200" dirty="0" smtClean="0"/>
              <a:t> </a:t>
            </a:r>
            <a:endParaRPr lang="en-US" sz="3200" dirty="0"/>
          </a:p>
          <a:p>
            <a:pPr lvl="0"/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741786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48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Pollution </a:t>
            </a:r>
            <a:r>
              <a:rPr lang="en-US" dirty="0"/>
              <a:t>Control Measures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307" y="2705100"/>
            <a:ext cx="11334493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strategies and techniques for controlling sulfur dioxide, nitrogen oxides, </a:t>
            </a:r>
            <a:r>
              <a:rPr lang="en-US" dirty="0" smtClean="0"/>
              <a:t>and particulate </a:t>
            </a:r>
            <a:r>
              <a:rPr lang="en-US" dirty="0"/>
              <a:t>matter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describe innovative pollution control measures.</a:t>
            </a:r>
          </a:p>
        </p:txBody>
      </p:sp>
    </p:spTree>
    <p:extLst>
      <p:ext uri="{BB962C8B-B14F-4D97-AF65-F5344CB8AC3E}">
        <p14:creationId xmlns:p14="http://schemas.microsoft.com/office/powerpoint/2010/main" val="2204524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Pollution control includes prevention, technology, and innovation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Ways to address air pollution:</a:t>
            </a:r>
          </a:p>
          <a:p>
            <a:pPr lvl="0"/>
            <a:r>
              <a:rPr lang="en-US" dirty="0"/>
              <a:t> </a:t>
            </a:r>
          </a:p>
          <a:p>
            <a:pPr lvl="0"/>
            <a:r>
              <a:rPr lang="en-US" dirty="0"/>
              <a:t> </a:t>
            </a:r>
          </a:p>
          <a:p>
            <a:pPr lvl="0"/>
            <a:r>
              <a:rPr lang="en-US" dirty="0"/>
              <a:t> </a:t>
            </a:r>
          </a:p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210327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Pollution control includes prevention, technology, and innovation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61222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Ways of controlling emissions:</a:t>
            </a:r>
          </a:p>
          <a:p>
            <a:pPr lvl="0"/>
            <a:r>
              <a:rPr lang="en-US" dirty="0"/>
              <a:t>Remove </a:t>
            </a:r>
            <a:r>
              <a:rPr lang="en-US" dirty="0" smtClean="0"/>
              <a:t>_______ ________ </a:t>
            </a:r>
            <a:r>
              <a:rPr lang="en-US" dirty="0"/>
              <a:t>from coal by fluidized bed combustion.</a:t>
            </a:r>
          </a:p>
          <a:p>
            <a:pPr lvl="0"/>
            <a:r>
              <a:rPr lang="en-US" dirty="0"/>
              <a:t>Install </a:t>
            </a:r>
            <a:r>
              <a:rPr lang="en-US" dirty="0" smtClean="0"/>
              <a:t>__________ _____________ </a:t>
            </a:r>
            <a:r>
              <a:rPr lang="en-US" dirty="0"/>
              <a:t>on cars.</a:t>
            </a:r>
          </a:p>
          <a:p>
            <a:pPr lvl="0"/>
            <a:r>
              <a:rPr lang="en-US" dirty="0"/>
              <a:t>Use </a:t>
            </a:r>
            <a:r>
              <a:rPr lang="en-US" dirty="0" smtClean="0"/>
              <a:t>___________ </a:t>
            </a:r>
            <a:r>
              <a:rPr lang="en-US" dirty="0"/>
              <a:t>filters.</a:t>
            </a:r>
          </a:p>
          <a:p>
            <a:pPr lvl="0"/>
            <a:r>
              <a:rPr lang="en-US" dirty="0"/>
              <a:t>Use electrostatic </a:t>
            </a:r>
            <a:r>
              <a:rPr lang="en-US" dirty="0" smtClean="0"/>
              <a:t>______________.</a:t>
            </a:r>
            <a:endParaRPr lang="en-US" dirty="0"/>
          </a:p>
          <a:p>
            <a:pPr lvl="0"/>
            <a:r>
              <a:rPr lang="en-US" dirty="0"/>
              <a:t>Install scrubbers on </a:t>
            </a:r>
            <a:r>
              <a:rPr lang="en-US" dirty="0" smtClean="0"/>
              <a:t>_______________.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68661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 Air Pollution is a global system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 ____________ -  </a:t>
            </a:r>
            <a:r>
              <a:rPr lang="en-US" dirty="0" smtClean="0"/>
              <a:t>The </a:t>
            </a:r>
            <a:r>
              <a:rPr lang="en-US" dirty="0"/>
              <a:t>introduction of chemicals</a:t>
            </a:r>
            <a:r>
              <a:rPr lang="en-US" dirty="0" smtClean="0"/>
              <a:t>, particulate </a:t>
            </a:r>
            <a:r>
              <a:rPr lang="en-US" dirty="0"/>
              <a:t>matter, or microorganisms into </a:t>
            </a:r>
            <a:r>
              <a:rPr lang="en-US" dirty="0" smtClean="0"/>
              <a:t>the atmosphere </a:t>
            </a:r>
            <a:r>
              <a:rPr lang="en-US" dirty="0"/>
              <a:t>at concentrations high enough to </a:t>
            </a:r>
            <a:r>
              <a:rPr lang="en-US" dirty="0" smtClean="0"/>
              <a:t>harm plants</a:t>
            </a:r>
            <a:r>
              <a:rPr lang="en-US" dirty="0"/>
              <a:t>, animals, and materials such as buildings, </a:t>
            </a:r>
            <a:r>
              <a:rPr lang="en-US" dirty="0" smtClean="0"/>
              <a:t>or to </a:t>
            </a:r>
            <a:r>
              <a:rPr lang="en-US" dirty="0"/>
              <a:t>alter ecosystems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The air pollution system has many </a:t>
            </a:r>
            <a:r>
              <a:rPr lang="en-US" dirty="0" smtClean="0"/>
              <a:t>________ </a:t>
            </a:r>
            <a:r>
              <a:rPr lang="en-US" dirty="0"/>
              <a:t>and </a:t>
            </a:r>
            <a:r>
              <a:rPr lang="en-US" dirty="0" smtClean="0"/>
              <a:t>_________.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336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Control of Particulate Matter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36946"/>
            <a:ext cx="6895115" cy="74497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65115" y="1905107"/>
            <a:ext cx="46160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scrubber.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this air pollution control device, particles are “scrubbed” from the exhaust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stream by water droplets. A water-particle “sludge” is collected and processed for disposal.</a:t>
            </a:r>
          </a:p>
        </p:txBody>
      </p:sp>
    </p:spTree>
    <p:extLst>
      <p:ext uri="{BB962C8B-B14F-4D97-AF65-F5344CB8AC3E}">
        <p14:creationId xmlns:p14="http://schemas.microsoft.com/office/powerpoint/2010/main" val="149965027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Around the world people are implementing innovative pollution control measures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744165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Municipalities have tried a number of strategies:</a:t>
            </a:r>
          </a:p>
          <a:p>
            <a:pPr lvl="0"/>
            <a:r>
              <a:rPr lang="en-US" dirty="0"/>
              <a:t>Reduce </a:t>
            </a:r>
            <a:r>
              <a:rPr lang="en-US" dirty="0" smtClean="0"/>
              <a:t>____________ </a:t>
            </a:r>
            <a:r>
              <a:rPr lang="en-US" dirty="0"/>
              <a:t>spilled at the pump, restrict evaporation of dry-cleaning fluids, and the use of lighter fluid. </a:t>
            </a:r>
          </a:p>
          <a:p>
            <a:pPr lvl="0"/>
            <a:r>
              <a:rPr lang="en-US" dirty="0"/>
              <a:t>Reduce use of </a:t>
            </a:r>
            <a:r>
              <a:rPr lang="en-US" dirty="0" smtClean="0"/>
              <a:t>_____-________ </a:t>
            </a:r>
            <a:r>
              <a:rPr lang="en-US" dirty="0"/>
              <a:t>stoves and fireplaces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Limit </a:t>
            </a:r>
            <a:r>
              <a:rPr lang="en-US" dirty="0" smtClean="0"/>
              <a:t>____________ </a:t>
            </a:r>
            <a:r>
              <a:rPr lang="en-US" dirty="0"/>
              <a:t>to every other day use or charge user </a:t>
            </a:r>
            <a:r>
              <a:rPr lang="en-US" dirty="0" smtClean="0"/>
              <a:t>_______ </a:t>
            </a:r>
            <a:r>
              <a:rPr lang="en-US" dirty="0"/>
              <a:t>for roads during </a:t>
            </a:r>
            <a:r>
              <a:rPr lang="en-US" dirty="0" smtClean="0"/>
              <a:t>__________ </a:t>
            </a:r>
            <a:r>
              <a:rPr lang="en-US" dirty="0"/>
              <a:t>commute times.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74366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49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Stratospheric </a:t>
            </a:r>
            <a:r>
              <a:rPr lang="en-US" dirty="0"/>
              <a:t>Ozone Depletion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277" y="2705100"/>
            <a:ext cx="10699523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the benefits of stratospheric ozone and how it forms.</a:t>
            </a:r>
          </a:p>
          <a:p>
            <a:r>
              <a:rPr lang="en-US" dirty="0" smtClean="0"/>
              <a:t>describe </a:t>
            </a:r>
            <a:r>
              <a:rPr lang="en-US" dirty="0"/>
              <a:t>the depletion of stratospheric ozone.</a:t>
            </a:r>
          </a:p>
          <a:p>
            <a:r>
              <a:rPr lang="en-US" dirty="0" smtClean="0"/>
              <a:t>explain </a:t>
            </a:r>
            <a:r>
              <a:rPr lang="en-US" dirty="0"/>
              <a:t>efforts to reduce ozone depletion.</a:t>
            </a:r>
          </a:p>
        </p:txBody>
      </p:sp>
    </p:spTree>
    <p:extLst>
      <p:ext uri="{BB962C8B-B14F-4D97-AF65-F5344CB8AC3E}">
        <p14:creationId xmlns:p14="http://schemas.microsoft.com/office/powerpoint/2010/main" val="193717784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Stratospheric ozone is beneficial to life on Earth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</a:t>
            </a:r>
            <a:r>
              <a:rPr lang="en-US" dirty="0" smtClean="0"/>
              <a:t>_____________ __________ </a:t>
            </a:r>
            <a:r>
              <a:rPr lang="en-US" dirty="0"/>
              <a:t>layer exists roughly 45-60 kilometers above </a:t>
            </a:r>
            <a:r>
              <a:rPr lang="en-US" dirty="0" smtClean="0"/>
              <a:t>Earth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Ozone has the ability to </a:t>
            </a:r>
            <a:r>
              <a:rPr lang="en-US" dirty="0" smtClean="0"/>
              <a:t>________ </a:t>
            </a:r>
            <a:r>
              <a:rPr lang="en-US" dirty="0"/>
              <a:t>ultraviolet radiation and protect </a:t>
            </a:r>
            <a:r>
              <a:rPr lang="en-US" dirty="0" smtClean="0"/>
              <a:t>_______ </a:t>
            </a:r>
            <a:r>
              <a:rPr lang="en-US" dirty="0"/>
              <a:t>on Earth.</a:t>
            </a:r>
          </a:p>
          <a:p>
            <a:pPr lvl="0"/>
            <a:r>
              <a:rPr lang="en-US" dirty="0"/>
              <a:t>The </a:t>
            </a:r>
            <a:r>
              <a:rPr lang="en-US" dirty="0" smtClean="0"/>
              <a:t>___________ </a:t>
            </a:r>
            <a:r>
              <a:rPr lang="en-US" dirty="0"/>
              <a:t>(UV) </a:t>
            </a:r>
            <a:r>
              <a:rPr lang="en-US" dirty="0" smtClean="0"/>
              <a:t>________ </a:t>
            </a:r>
            <a:r>
              <a:rPr lang="en-US" dirty="0"/>
              <a:t>is made up of three increasingly energetic ranges: </a:t>
            </a:r>
            <a:r>
              <a:rPr lang="en-US" dirty="0" smtClean="0"/>
              <a:t>UV-A, </a:t>
            </a:r>
            <a:r>
              <a:rPr lang="en-US" dirty="0"/>
              <a:t>UV-B, and UV-C.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85981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Formation of Stratospheric Ozone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0464800" cy="6419445"/>
          </a:xfrm>
        </p:spPr>
        <p:txBody>
          <a:bodyPr/>
          <a:lstStyle/>
          <a:p>
            <a:pPr lvl="0"/>
            <a:r>
              <a:rPr lang="en-US" sz="3200" dirty="0" smtClean="0"/>
              <a:t>UV</a:t>
            </a:r>
            <a:r>
              <a:rPr lang="en-US" sz="3200" dirty="0"/>
              <a:t>-C radiation breaks the molecular bond holding an oxygen molecule together</a:t>
            </a:r>
            <a:r>
              <a:rPr lang="en-US" sz="3200" dirty="0" smtClean="0"/>
              <a:t>:</a:t>
            </a:r>
          </a:p>
          <a:p>
            <a:pPr marL="0" lvl="0" indent="0">
              <a:buNone/>
            </a:pPr>
            <a:r>
              <a:rPr lang="en-US" sz="3200" dirty="0" smtClean="0"/>
              <a:t>      Equation:</a:t>
            </a:r>
            <a:r>
              <a:rPr lang="en-US" sz="3200" dirty="0"/>
              <a:t>	</a:t>
            </a:r>
            <a:r>
              <a:rPr lang="en-US" sz="3200" dirty="0" smtClean="0"/>
              <a:t>	</a:t>
            </a:r>
            <a:r>
              <a:rPr lang="en-US" sz="3200" dirty="0"/>
              <a:t>	 </a:t>
            </a:r>
          </a:p>
          <a:p>
            <a:pPr lvl="0"/>
            <a:r>
              <a:rPr lang="en-US" sz="3200" dirty="0" smtClean="0"/>
              <a:t>A </a:t>
            </a:r>
            <a:r>
              <a:rPr lang="en-US" sz="3200" dirty="0"/>
              <a:t>free oxygen atom (O) produced in the first reaction encounters an oxygen molecule, and they form ozone</a:t>
            </a:r>
            <a:r>
              <a:rPr lang="en-US" sz="3200" dirty="0" smtClean="0"/>
              <a:t>.</a:t>
            </a:r>
          </a:p>
          <a:p>
            <a:pPr marL="0" lv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 Equation:</a:t>
            </a:r>
            <a:r>
              <a:rPr lang="en-US" sz="3200" dirty="0"/>
              <a:t>	 </a:t>
            </a:r>
          </a:p>
          <a:p>
            <a:pPr lvl="0">
              <a:buFontTx/>
              <a:buChar char="•"/>
            </a:pPr>
            <a:r>
              <a:rPr lang="en-US" sz="3200" dirty="0" smtClean="0"/>
              <a:t>Both </a:t>
            </a:r>
            <a:r>
              <a:rPr lang="en-US" sz="3200" dirty="0"/>
              <a:t>UV-B and UV-C radiation can break a bond in this new ozone molecule</a:t>
            </a:r>
            <a:r>
              <a:rPr lang="en-US" sz="3200" dirty="0" smtClean="0"/>
              <a:t>:</a:t>
            </a:r>
            <a:r>
              <a:rPr lang="en-US" sz="3200" dirty="0"/>
              <a:t> </a:t>
            </a:r>
            <a:endParaRPr lang="en-US" sz="3200" dirty="0" smtClean="0"/>
          </a:p>
          <a:p>
            <a:pPr marL="0" lvl="0" indent="0">
              <a:buNone/>
            </a:pPr>
            <a:r>
              <a:rPr lang="en-US" sz="3200" dirty="0" smtClean="0"/>
              <a:t>       Equation:</a:t>
            </a: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3675287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Breakdown of Stratospheric Ozone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5337" y="270510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/>
              <a:t>When chlorine is present (from CFCs), it can attach to an oxygen atom in an ozone molecule to form chlorine monoxide (</a:t>
            </a:r>
            <a:r>
              <a:rPr lang="en-US" dirty="0" err="1"/>
              <a:t>ClO</a:t>
            </a:r>
            <a:r>
              <a:rPr lang="en-US" dirty="0"/>
              <a:t>) and O</a:t>
            </a:r>
            <a:r>
              <a:rPr lang="en-US" baseline="-25000" dirty="0"/>
              <a:t>2</a:t>
            </a:r>
            <a:r>
              <a:rPr lang="en-US" dirty="0" smtClean="0"/>
              <a:t>:</a:t>
            </a:r>
          </a:p>
          <a:p>
            <a:pPr marL="0" lvl="0" indent="0">
              <a:buNone/>
            </a:pPr>
            <a:r>
              <a:rPr lang="en-US" dirty="0"/>
              <a:t> </a:t>
            </a:r>
            <a:r>
              <a:rPr lang="en-US" dirty="0" smtClean="0"/>
              <a:t>   Equation:</a:t>
            </a:r>
            <a:r>
              <a:rPr lang="en-US" dirty="0"/>
              <a:t>	 </a:t>
            </a:r>
          </a:p>
          <a:p>
            <a:pPr lvl="0"/>
            <a:r>
              <a:rPr lang="en-US" dirty="0"/>
              <a:t>The chlorine monoxide molecule reacts with a free oxygen atom, which pulls the oxygen from the </a:t>
            </a:r>
            <a:r>
              <a:rPr lang="en-US" dirty="0" err="1"/>
              <a:t>ClO</a:t>
            </a:r>
            <a:r>
              <a:rPr lang="en-US" dirty="0"/>
              <a:t> to produce free chlorine again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  Equation: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597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Breakdown of Stratospheric Ozone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645206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A single </a:t>
            </a:r>
            <a:r>
              <a:rPr lang="en-US" dirty="0" smtClean="0"/>
              <a:t>________</a:t>
            </a:r>
            <a:r>
              <a:rPr lang="en-US" dirty="0" smtClean="0"/>
              <a:t> </a:t>
            </a:r>
            <a:r>
              <a:rPr lang="en-US" dirty="0"/>
              <a:t>atom can catalyze the breakdown of as many as 100,000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molecules until finally one chlorine atom finds another and the process is stopped. </a:t>
            </a:r>
          </a:p>
          <a:p>
            <a:pPr lvl="0"/>
            <a:r>
              <a:rPr lang="en-US" dirty="0"/>
              <a:t>In the process, the </a:t>
            </a:r>
            <a:r>
              <a:rPr lang="en-US" dirty="0" smtClean="0"/>
              <a:t>_______</a:t>
            </a:r>
            <a:r>
              <a:rPr lang="en-US" dirty="0" smtClean="0"/>
              <a:t> </a:t>
            </a:r>
            <a:r>
              <a:rPr lang="en-US" dirty="0"/>
              <a:t>molecules are no longer available to absorb incoming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radiation. </a:t>
            </a:r>
          </a:p>
          <a:p>
            <a:pPr lvl="0"/>
            <a:r>
              <a:rPr lang="en-US" dirty="0"/>
              <a:t>As a result, the UV-B radiation can reach Earth’s </a:t>
            </a:r>
            <a:r>
              <a:rPr lang="en-US" dirty="0" smtClean="0"/>
              <a:t>________</a:t>
            </a:r>
            <a:r>
              <a:rPr lang="en-US" dirty="0" smtClean="0"/>
              <a:t> </a:t>
            </a:r>
            <a:r>
              <a:rPr lang="en-US" dirty="0"/>
              <a:t>and cause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to biological organisms.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816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Depletion of the Ozone Layer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2093471"/>
            <a:ext cx="8625852" cy="63115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70001" y="8405070"/>
            <a:ext cx="9250561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Stratospheric ozone concentration.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data for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one area of Switzerland shows a generally decreasing trend from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1970 to 2011.</a:t>
            </a:r>
          </a:p>
        </p:txBody>
      </p:sp>
    </p:spTree>
    <p:extLst>
      <p:ext uri="{BB962C8B-B14F-4D97-AF65-F5344CB8AC3E}">
        <p14:creationId xmlns:p14="http://schemas.microsoft.com/office/powerpoint/2010/main" val="2869172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50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Indoor </a:t>
            </a:r>
            <a:r>
              <a:rPr lang="en-US" dirty="0"/>
              <a:t>Air </a:t>
            </a:r>
            <a:r>
              <a:rPr lang="en-US" dirty="0" smtClean="0"/>
              <a:t>Pollution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indoor air pollution differs in developing and developed countries.</a:t>
            </a:r>
          </a:p>
          <a:p>
            <a:r>
              <a:rPr lang="en-US" dirty="0" smtClean="0"/>
              <a:t>describe </a:t>
            </a:r>
            <a:r>
              <a:rPr lang="en-US" dirty="0"/>
              <a:t>the major indoor air pollutants and the risks associated with them.</a:t>
            </a:r>
          </a:p>
        </p:txBody>
      </p:sp>
    </p:spTree>
    <p:extLst>
      <p:ext uri="{BB962C8B-B14F-4D97-AF65-F5344CB8AC3E}">
        <p14:creationId xmlns:p14="http://schemas.microsoft.com/office/powerpoint/2010/main" val="605910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Indoor air pollution is a significant hazard in developing and developed countries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Worldwide, approximately 4 </a:t>
            </a:r>
            <a:r>
              <a:rPr lang="en-US" dirty="0" smtClean="0"/>
              <a:t>_______</a:t>
            </a:r>
            <a:r>
              <a:rPr lang="en-US" dirty="0" smtClean="0"/>
              <a:t> </a:t>
            </a:r>
            <a:r>
              <a:rPr lang="en-US" dirty="0"/>
              <a:t>deaths each year are  attributable to </a:t>
            </a:r>
            <a:r>
              <a:rPr lang="en-US" dirty="0" smtClean="0"/>
              <a:t>_______</a:t>
            </a:r>
            <a:r>
              <a:rPr lang="en-US" dirty="0" smtClean="0"/>
              <a:t> </a:t>
            </a:r>
            <a:r>
              <a:rPr lang="en-US" dirty="0"/>
              <a:t>air pollution.</a:t>
            </a:r>
          </a:p>
          <a:p>
            <a:pPr lvl="0"/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percent of these deaths are in </a:t>
            </a:r>
            <a:r>
              <a:rPr lang="en-US" dirty="0" smtClean="0"/>
              <a:t>__________</a:t>
            </a:r>
            <a:r>
              <a:rPr lang="en-US" dirty="0" smtClean="0"/>
              <a:t> </a:t>
            </a:r>
            <a:r>
              <a:rPr lang="en-US" dirty="0"/>
              <a:t>countries.</a:t>
            </a:r>
          </a:p>
          <a:p>
            <a:pPr lvl="0"/>
            <a:r>
              <a:rPr lang="en-US" dirty="0"/>
              <a:t>More than </a:t>
            </a:r>
            <a:r>
              <a:rPr lang="en-US" dirty="0" smtClean="0"/>
              <a:t>____</a:t>
            </a:r>
            <a:r>
              <a:rPr lang="en-US" dirty="0" smtClean="0"/>
              <a:t> </a:t>
            </a:r>
            <a:r>
              <a:rPr lang="en-US" dirty="0"/>
              <a:t>percent are children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04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Sulfur dioxide (S0</a:t>
            </a:r>
            <a:r>
              <a:rPr lang="en-US" baseline="-25000" dirty="0"/>
              <a:t>2</a:t>
            </a:r>
            <a:r>
              <a:rPr lang="en-US" dirty="0"/>
              <a:t>)</a:t>
            </a:r>
            <a:r>
              <a:rPr lang="en-US" dirty="0" smtClean="0"/>
              <a:t>:</a:t>
            </a:r>
            <a:r>
              <a:rPr lang="en-US" baseline="-25000" dirty="0"/>
              <a:t> </a:t>
            </a:r>
            <a:endParaRPr lang="en-US" dirty="0"/>
          </a:p>
          <a:p>
            <a:pPr lvl="0"/>
            <a:r>
              <a:rPr lang="en-US" dirty="0"/>
              <a:t>A </a:t>
            </a:r>
            <a:r>
              <a:rPr lang="en-US" dirty="0" smtClean="0"/>
              <a:t>__________ </a:t>
            </a:r>
            <a:r>
              <a:rPr lang="en-US" dirty="0"/>
              <a:t>gas that comes primarily from combustion of fuels such as </a:t>
            </a:r>
            <a:r>
              <a:rPr lang="en-US" dirty="0" smtClean="0"/>
              <a:t>_____ </a:t>
            </a:r>
            <a:r>
              <a:rPr lang="en-US" dirty="0"/>
              <a:t>and </a:t>
            </a:r>
            <a:r>
              <a:rPr lang="en-US" dirty="0" smtClean="0"/>
              <a:t>_____. </a:t>
            </a:r>
            <a:endParaRPr lang="en-US" dirty="0"/>
          </a:p>
          <a:p>
            <a:pPr lvl="0"/>
            <a:r>
              <a:rPr lang="en-US" dirty="0"/>
              <a:t>A </a:t>
            </a:r>
            <a:r>
              <a:rPr lang="en-US" dirty="0" smtClean="0"/>
              <a:t>_____________ </a:t>
            </a:r>
            <a:r>
              <a:rPr lang="en-US" dirty="0"/>
              <a:t>irritant and can adversely </a:t>
            </a:r>
            <a:r>
              <a:rPr lang="en-US" dirty="0" smtClean="0"/>
              <a:t>affect ___________ </a:t>
            </a:r>
            <a:r>
              <a:rPr lang="en-US" dirty="0"/>
              <a:t>tissue. </a:t>
            </a:r>
          </a:p>
          <a:p>
            <a:pPr lvl="0"/>
            <a:r>
              <a:rPr lang="en-US" dirty="0"/>
              <a:t>Also released in large quantities during </a:t>
            </a:r>
            <a:r>
              <a:rPr lang="en-US" dirty="0" smtClean="0"/>
              <a:t>_________ </a:t>
            </a:r>
            <a:r>
              <a:rPr lang="en-US" dirty="0"/>
              <a:t>eruptions and in much smaller quantities, during </a:t>
            </a:r>
            <a:r>
              <a:rPr lang="en-US" dirty="0" smtClean="0"/>
              <a:t>_________  ________.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74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Indoor Air Pollution in Developed Countries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64" y="1902890"/>
            <a:ext cx="7605616" cy="74321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479508" y="1902890"/>
            <a:ext cx="4335621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Some sources of indoor air pollution in the developed world. </a:t>
            </a:r>
            <a:endParaRPr lang="en-US" sz="28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typical home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in 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United States may contain a variety of chemical compounds that could, under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certain circumstances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be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considered indoor air pollutants.</a:t>
            </a:r>
          </a:p>
        </p:txBody>
      </p:sp>
    </p:spTree>
    <p:extLst>
      <p:ext uri="{BB962C8B-B14F-4D97-AF65-F5344CB8AC3E}">
        <p14:creationId xmlns:p14="http://schemas.microsoft.com/office/powerpoint/2010/main" val="42607378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Most indoor air pollutants differ from outdoor air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480275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Indoor air pollutants include</a:t>
            </a:r>
            <a:r>
              <a:rPr lang="en-US" sz="3200" dirty="0" smtClean="0"/>
              <a:t>:</a:t>
            </a:r>
            <a:endParaRPr lang="en-US" sz="3200" dirty="0"/>
          </a:p>
          <a:p>
            <a:pPr lvl="0"/>
            <a:r>
              <a:rPr lang="en-US" sz="3200" dirty="0" smtClean="0"/>
              <a:t>_______ __________ -</a:t>
            </a:r>
            <a:r>
              <a:rPr lang="en-US" sz="3200" dirty="0" smtClean="0"/>
              <a:t> </a:t>
            </a:r>
            <a:r>
              <a:rPr lang="en-US" sz="3200" dirty="0"/>
              <a:t>from malfunctioning heating equipment.</a:t>
            </a:r>
          </a:p>
          <a:p>
            <a:pPr lvl="0"/>
            <a:r>
              <a:rPr lang="en-US" sz="3200" b="1" dirty="0" smtClean="0"/>
              <a:t>____________ -</a:t>
            </a:r>
            <a:r>
              <a:rPr lang="en-US" sz="3200" b="1" dirty="0" smtClean="0"/>
              <a:t>  </a:t>
            </a:r>
            <a:r>
              <a:rPr lang="en-US" sz="3200" dirty="0"/>
              <a:t>A long thin fibrous silicate mineral with insulating properties, which can cause cancer when inhaled; formerly used as insulation in buildings.</a:t>
            </a:r>
          </a:p>
          <a:p>
            <a:pPr lvl="0"/>
            <a:r>
              <a:rPr lang="en-US" sz="3200" dirty="0" smtClean="0"/>
              <a:t>_________</a:t>
            </a:r>
            <a:r>
              <a:rPr lang="en-US" sz="3200" dirty="0" smtClean="0"/>
              <a:t> </a:t>
            </a:r>
            <a:r>
              <a:rPr lang="en-US" sz="3200" dirty="0"/>
              <a:t>that seeps into homes through cracks in the foundation, groundwater, or rocks.</a:t>
            </a:r>
          </a:p>
          <a:p>
            <a:pPr lvl="0"/>
            <a:r>
              <a:rPr lang="en-US" sz="3200" dirty="0" smtClean="0"/>
              <a:t>______</a:t>
            </a:r>
            <a:r>
              <a:rPr lang="en-US" sz="3200" dirty="0" smtClean="0"/>
              <a:t> </a:t>
            </a:r>
            <a:r>
              <a:rPr lang="en-US" sz="3200" dirty="0"/>
              <a:t>used in furniture, paint, and building materials.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02033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Radon</a:t>
            </a:r>
            <a:br>
              <a:rPr lang="en-US" dirty="0"/>
            </a:b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582186"/>
            <a:ext cx="9025126" cy="65983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70001" y="8180572"/>
            <a:ext cx="10464799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Potential radon exposure in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the United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States.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Depending on the underlying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bedrock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soils, the potential for exposure to radon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exists 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houses in certain parts of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3732070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VOCs in Home Products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Reasons for sick building syndrome:</a:t>
            </a:r>
          </a:p>
          <a:p>
            <a:pPr lvl="0"/>
            <a:r>
              <a:rPr lang="en-US" dirty="0"/>
              <a:t> </a:t>
            </a:r>
            <a:endParaRPr lang="en-US" dirty="0"/>
          </a:p>
          <a:p>
            <a:pPr lvl="0"/>
            <a:r>
              <a:rPr lang="en-US" dirty="0"/>
              <a:t> </a:t>
            </a:r>
            <a:endParaRPr lang="en-US" dirty="0"/>
          </a:p>
          <a:p>
            <a:pPr lvl="0"/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841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83648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426" y="2281740"/>
            <a:ext cx="10661374" cy="6153332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Nitrogen Oxides (</a:t>
            </a:r>
            <a:r>
              <a:rPr lang="en-US" sz="3200" dirty="0" err="1"/>
              <a:t>NO</a:t>
            </a:r>
            <a:r>
              <a:rPr lang="en-US" sz="3200" baseline="-25000" dirty="0" err="1"/>
              <a:t>x</a:t>
            </a:r>
            <a:r>
              <a:rPr lang="en-US" sz="3200" dirty="0"/>
              <a:t>)</a:t>
            </a:r>
            <a:r>
              <a:rPr lang="en-US" sz="3200" dirty="0" smtClean="0"/>
              <a:t>:</a:t>
            </a:r>
            <a:r>
              <a:rPr lang="en-US" sz="3200" dirty="0"/>
              <a:t> </a:t>
            </a:r>
          </a:p>
          <a:p>
            <a:pPr lvl="0"/>
            <a:r>
              <a:rPr lang="en-US" sz="3200" dirty="0"/>
              <a:t>Motor </a:t>
            </a:r>
            <a:r>
              <a:rPr lang="en-US" sz="3200" dirty="0" smtClean="0"/>
              <a:t>________ </a:t>
            </a:r>
            <a:r>
              <a:rPr lang="en-US" sz="3200" dirty="0"/>
              <a:t>and stationary fossil fuel </a:t>
            </a:r>
            <a:r>
              <a:rPr lang="en-US" sz="3200" dirty="0" smtClean="0"/>
              <a:t>__________ </a:t>
            </a:r>
            <a:r>
              <a:rPr lang="en-US" sz="3200" dirty="0"/>
              <a:t>are the primary anthropogenic sources of nitrogen oxides.</a:t>
            </a:r>
          </a:p>
          <a:p>
            <a:pPr lvl="0"/>
            <a:r>
              <a:rPr lang="en-US" sz="3200" dirty="0" smtClean="0"/>
              <a:t>____________ </a:t>
            </a:r>
            <a:r>
              <a:rPr lang="en-US" sz="3200" dirty="0"/>
              <a:t>irritant, increases susceptibility to respiratory infection.</a:t>
            </a:r>
          </a:p>
          <a:p>
            <a:pPr lvl="0"/>
            <a:r>
              <a:rPr lang="en-US" sz="3200" dirty="0"/>
              <a:t>An </a:t>
            </a:r>
            <a:r>
              <a:rPr lang="en-US" sz="3200" dirty="0" smtClean="0"/>
              <a:t>_________ </a:t>
            </a:r>
            <a:r>
              <a:rPr lang="en-US" sz="3200" dirty="0"/>
              <a:t>precursor, leads to formation of photochemical </a:t>
            </a:r>
            <a:r>
              <a:rPr lang="en-US" sz="3200" dirty="0" smtClean="0"/>
              <a:t>________. </a:t>
            </a:r>
            <a:endParaRPr lang="en-US" sz="3200" dirty="0"/>
          </a:p>
          <a:p>
            <a:pPr lvl="0"/>
            <a:r>
              <a:rPr lang="en-US" sz="3200" dirty="0"/>
              <a:t>Converts to nitric acid in </a:t>
            </a:r>
            <a:r>
              <a:rPr lang="en-US" sz="3200" dirty="0" smtClean="0"/>
              <a:t>___________, </a:t>
            </a:r>
            <a:r>
              <a:rPr lang="en-US" sz="3200" dirty="0"/>
              <a:t>which is harmful to </a:t>
            </a:r>
            <a:r>
              <a:rPr lang="en-US" sz="3200" dirty="0" smtClean="0"/>
              <a:t>_________ </a:t>
            </a:r>
            <a:r>
              <a:rPr lang="en-US" sz="3200" dirty="0"/>
              <a:t>life and some </a:t>
            </a:r>
            <a:r>
              <a:rPr lang="en-US" sz="3200" dirty="0" smtClean="0"/>
              <a:t>___________. </a:t>
            </a:r>
            <a:endParaRPr lang="en-US" sz="3200" dirty="0"/>
          </a:p>
          <a:p>
            <a:pPr lvl="0"/>
            <a:r>
              <a:rPr lang="en-US" sz="3200" dirty="0"/>
              <a:t>Contributes to </a:t>
            </a:r>
            <a:r>
              <a:rPr lang="en-US" sz="3200" dirty="0" smtClean="0"/>
              <a:t>over-___________ </a:t>
            </a:r>
            <a:r>
              <a:rPr lang="en-US" sz="3200" dirty="0"/>
              <a:t>terrestrial and </a:t>
            </a:r>
            <a:r>
              <a:rPr lang="en-US" sz="3200"/>
              <a:t>aquatic </a:t>
            </a:r>
            <a:r>
              <a:rPr lang="en-US" sz="3200" smtClean="0"/>
              <a:t>____________.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7773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533431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Carbon Oxides</a:t>
            </a:r>
            <a:r>
              <a:rPr lang="en-US" sz="3200" dirty="0" smtClean="0"/>
              <a:t>:</a:t>
            </a:r>
            <a:endParaRPr lang="en-US" sz="3200" dirty="0"/>
          </a:p>
          <a:p>
            <a:pPr lvl="0"/>
            <a:r>
              <a:rPr lang="en-US" sz="3200" dirty="0" smtClean="0"/>
              <a:t>________ ________ </a:t>
            </a:r>
            <a:r>
              <a:rPr lang="en-US" sz="3200" dirty="0"/>
              <a:t>(CO) is a common emission in vehicle exhaust and most other combustion processes</a:t>
            </a:r>
            <a:r>
              <a:rPr lang="en-US" sz="3200" dirty="0" smtClean="0"/>
              <a:t>.</a:t>
            </a:r>
            <a:r>
              <a:rPr lang="en-US" sz="3200" dirty="0"/>
              <a:t> </a:t>
            </a:r>
          </a:p>
          <a:p>
            <a:pPr lvl="0"/>
            <a:r>
              <a:rPr lang="en-US" sz="3200" dirty="0" smtClean="0"/>
              <a:t>CO </a:t>
            </a:r>
            <a:r>
              <a:rPr lang="en-US" sz="3200" dirty="0"/>
              <a:t>can be a significant component of </a:t>
            </a:r>
            <a:r>
              <a:rPr lang="en-US" sz="3200" dirty="0" smtClean="0"/>
              <a:t>_____ ___________ </a:t>
            </a:r>
            <a:r>
              <a:rPr lang="en-US" sz="3200" dirty="0"/>
              <a:t>in urban areas. </a:t>
            </a:r>
          </a:p>
          <a:p>
            <a:pPr lvl="0"/>
            <a:r>
              <a:rPr lang="en-US" sz="3200" dirty="0" smtClean="0"/>
              <a:t>________ _________ </a:t>
            </a:r>
            <a:r>
              <a:rPr lang="en-US" sz="3200" dirty="0"/>
              <a:t>(CO</a:t>
            </a:r>
            <a:r>
              <a:rPr lang="en-US" sz="3200" baseline="-25000" dirty="0"/>
              <a:t>2</a:t>
            </a:r>
            <a:r>
              <a:rPr lang="en-US" sz="3200" dirty="0"/>
              <a:t>) released by </a:t>
            </a:r>
            <a:r>
              <a:rPr lang="en-US" sz="3200" dirty="0" smtClean="0"/>
              <a:t>burning ______ _____ </a:t>
            </a:r>
            <a:r>
              <a:rPr lang="en-US" sz="3200" dirty="0"/>
              <a:t>has led to its becoming a major pollutant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CO</a:t>
            </a:r>
            <a:r>
              <a:rPr lang="en-US" sz="3200" baseline="-25000" dirty="0"/>
              <a:t>2 </a:t>
            </a:r>
            <a:r>
              <a:rPr lang="en-US" sz="3200" dirty="0"/>
              <a:t>recently exceeded a concentration of 400 parts per million in the </a:t>
            </a:r>
            <a:r>
              <a:rPr lang="en-US" sz="3200" dirty="0" smtClean="0"/>
              <a:t>_____________ </a:t>
            </a:r>
            <a:r>
              <a:rPr lang="en-US" sz="3200" dirty="0"/>
              <a:t>and appears to be steadily increasing each year.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9624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5926" y="1416585"/>
            <a:ext cx="10464800" cy="1823111"/>
          </a:xfrm>
        </p:spPr>
        <p:txBody>
          <a:bodyPr/>
          <a:lstStyle/>
          <a:p>
            <a:r>
              <a:rPr lang="en-US" sz="2800" b="1" dirty="0" smtClean="0"/>
              <a:t>___________  ________ </a:t>
            </a:r>
            <a:r>
              <a:rPr lang="en-US" sz="2800" b="1" dirty="0"/>
              <a:t>(PM) </a:t>
            </a:r>
            <a:r>
              <a:rPr lang="en-US" sz="2800" b="1" dirty="0" smtClean="0"/>
              <a:t> </a:t>
            </a:r>
            <a:r>
              <a:rPr lang="en-US" sz="2800" dirty="0" smtClean="0"/>
              <a:t>Solid </a:t>
            </a:r>
            <a:r>
              <a:rPr lang="en-US" sz="2800" dirty="0"/>
              <a:t>or liquid </a:t>
            </a:r>
            <a:r>
              <a:rPr lang="en-US" sz="2800" dirty="0" smtClean="0"/>
              <a:t>particles suspended </a:t>
            </a:r>
            <a:r>
              <a:rPr lang="en-US" sz="2800" dirty="0"/>
              <a:t>in air. </a:t>
            </a:r>
            <a:r>
              <a:rPr lang="en-US" sz="2800" i="1" dirty="0"/>
              <a:t>Also known as </a:t>
            </a:r>
            <a:r>
              <a:rPr lang="en-US" sz="2800" b="1" dirty="0"/>
              <a:t>Particulates</a:t>
            </a:r>
            <a:r>
              <a:rPr lang="en-US" sz="2800" dirty="0" smtClean="0"/>
              <a:t>; </a:t>
            </a:r>
            <a:r>
              <a:rPr lang="en-US" sz="2800" b="1" dirty="0" smtClean="0"/>
              <a:t>Particles</a:t>
            </a:r>
            <a:r>
              <a:rPr lang="en-US" sz="280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61" y="3005732"/>
            <a:ext cx="8546000" cy="62531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472995" y="3005732"/>
            <a:ext cx="355952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sources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of particulate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matter and its effect.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Particulate matter can be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_____________.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Particulate matter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the atmosphere ranges considerably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can absorb or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scatter light, which creates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reduces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______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reaches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surface of Earth.</a:t>
            </a:r>
          </a:p>
        </p:txBody>
      </p:sp>
    </p:spTree>
    <p:extLst>
      <p:ext uri="{BB962C8B-B14F-4D97-AF65-F5344CB8AC3E}">
        <p14:creationId xmlns:p14="http://schemas.microsoft.com/office/powerpoint/2010/main" val="4029875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47256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44395"/>
            <a:ext cx="10731599" cy="5099621"/>
          </a:xfrm>
        </p:spPr>
        <p:txBody>
          <a:bodyPr/>
          <a:lstStyle/>
          <a:p>
            <a:r>
              <a:rPr lang="en-US" sz="2800" b="1" dirty="0" smtClean="0"/>
              <a:t>_______ -</a:t>
            </a:r>
            <a:r>
              <a:rPr lang="en-US" sz="2800" dirty="0" smtClean="0"/>
              <a:t>  Reduced </a:t>
            </a:r>
            <a:r>
              <a:rPr lang="en-US" sz="2800" dirty="0"/>
              <a:t>visibility.</a:t>
            </a:r>
          </a:p>
          <a:p>
            <a:r>
              <a:rPr lang="en-US" sz="2800" b="1" dirty="0" smtClean="0"/>
              <a:t>_____________ ________ -  </a:t>
            </a:r>
            <a:r>
              <a:rPr lang="en-US" sz="2800" dirty="0" smtClean="0"/>
              <a:t>A </a:t>
            </a:r>
            <a:r>
              <a:rPr lang="en-US" sz="2800" dirty="0"/>
              <a:t>class of air </a:t>
            </a:r>
            <a:r>
              <a:rPr lang="en-US" sz="2800" dirty="0" smtClean="0"/>
              <a:t>pollutants formed </a:t>
            </a:r>
            <a:r>
              <a:rPr lang="en-US" sz="2800" dirty="0"/>
              <a:t>as a result of sunlight acting on </a:t>
            </a:r>
            <a:r>
              <a:rPr lang="en-US" sz="2800" dirty="0" smtClean="0"/>
              <a:t>compounds such </a:t>
            </a:r>
            <a:r>
              <a:rPr lang="en-US" sz="2800" dirty="0"/>
              <a:t>as nitrogen oxides.</a:t>
            </a:r>
          </a:p>
          <a:p>
            <a:r>
              <a:rPr lang="en-US" sz="2800" b="1" dirty="0" smtClean="0"/>
              <a:t>________ </a:t>
            </a:r>
            <a:r>
              <a:rPr lang="en-US" sz="2800" b="1" dirty="0"/>
              <a:t>(O</a:t>
            </a:r>
            <a:r>
              <a:rPr lang="en-US" sz="2800" b="1" baseline="-25000" dirty="0"/>
              <a:t>3</a:t>
            </a:r>
            <a:r>
              <a:rPr lang="en-US" sz="2800" b="1" dirty="0"/>
              <a:t>)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secondary pollutant made up of </a:t>
            </a:r>
            <a:r>
              <a:rPr lang="en-US" sz="2800" dirty="0" smtClean="0"/>
              <a:t>three oxygen </a:t>
            </a:r>
            <a:r>
              <a:rPr lang="en-US" sz="2800" dirty="0"/>
              <a:t>atoms bound together.</a:t>
            </a:r>
          </a:p>
          <a:p>
            <a:r>
              <a:rPr lang="en-US" sz="2800" b="1" dirty="0" smtClean="0"/>
              <a:t>________ -</a:t>
            </a:r>
            <a:r>
              <a:rPr lang="en-US" sz="2800" dirty="0" smtClean="0"/>
              <a:t>  A </a:t>
            </a:r>
            <a:r>
              <a:rPr lang="en-US" sz="2800" dirty="0"/>
              <a:t>type of air pollution that is a mixture of </a:t>
            </a:r>
            <a:r>
              <a:rPr lang="en-US" sz="2800" dirty="0" smtClean="0"/>
              <a:t>oxidants and </a:t>
            </a:r>
            <a:r>
              <a:rPr lang="en-US" sz="2800" dirty="0"/>
              <a:t>particulate matter.</a:t>
            </a:r>
          </a:p>
          <a:p>
            <a:r>
              <a:rPr lang="en-US" sz="2800" b="1" smtClean="0"/>
              <a:t>_______________ ________ -  </a:t>
            </a:r>
            <a:r>
              <a:rPr lang="en-US" sz="2800" dirty="0" smtClean="0"/>
              <a:t>Smog </a:t>
            </a:r>
            <a:r>
              <a:rPr lang="en-US" sz="2800" dirty="0"/>
              <a:t>that is dominated </a:t>
            </a:r>
            <a:r>
              <a:rPr lang="en-US" sz="2800" dirty="0" smtClean="0"/>
              <a:t>by oxidants </a:t>
            </a:r>
            <a:r>
              <a:rPr lang="en-US" sz="2800" dirty="0"/>
              <a:t>such as ozone. Also known as Los Angeles</a:t>
            </a:r>
            <a:r>
              <a:rPr lang="en-US" sz="2800" dirty="0" smtClean="0"/>
              <a:t>–type </a:t>
            </a:r>
            <a:r>
              <a:rPr lang="en-US" sz="2800" dirty="0"/>
              <a:t>Smog; Brown smog.</a:t>
            </a:r>
          </a:p>
          <a:p>
            <a:r>
              <a:rPr lang="en-US" sz="2800" b="1" dirty="0" smtClean="0"/>
              <a:t>____________ ______ -</a:t>
            </a:r>
            <a:r>
              <a:rPr lang="en-US" sz="2800" dirty="0" smtClean="0"/>
              <a:t>  Smog </a:t>
            </a:r>
            <a:r>
              <a:rPr lang="en-US" sz="2800" dirty="0"/>
              <a:t>dominated by sulfur dioxide </a:t>
            </a:r>
            <a:r>
              <a:rPr lang="en-US" sz="2800" dirty="0" smtClean="0"/>
              <a:t>and sulfate </a:t>
            </a:r>
            <a:r>
              <a:rPr lang="en-US" sz="2800" dirty="0"/>
              <a:t>compounds. </a:t>
            </a:r>
            <a:r>
              <a:rPr lang="en-US" sz="2800" i="1" dirty="0"/>
              <a:t>Also known as </a:t>
            </a:r>
            <a:r>
              <a:rPr lang="en-US" sz="2800" b="1" dirty="0"/>
              <a:t>London-type smog</a:t>
            </a:r>
            <a:r>
              <a:rPr lang="en-US" sz="2800" dirty="0" smtClean="0"/>
              <a:t>; </a:t>
            </a:r>
            <a:r>
              <a:rPr lang="en-US" sz="2800" b="1" dirty="0" smtClean="0"/>
              <a:t>Gray </a:t>
            </a:r>
            <a:r>
              <a:rPr lang="en-US" sz="2800" b="1" dirty="0"/>
              <a:t>smog</a:t>
            </a:r>
            <a:r>
              <a:rPr lang="en-US" sz="2800" dirty="0"/>
              <a:t>; Industrial smog.</a:t>
            </a:r>
          </a:p>
        </p:txBody>
      </p:sp>
    </p:spTree>
    <p:extLst>
      <p:ext uri="{BB962C8B-B14F-4D97-AF65-F5344CB8AC3E}">
        <p14:creationId xmlns:p14="http://schemas.microsoft.com/office/powerpoint/2010/main" val="3240568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Classifying Pollutants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Lead: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 </a:t>
            </a:r>
          </a:p>
          <a:p>
            <a:pPr lvl="0"/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4469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PT_BASIC FORMAT_STYLE._DARK_ORANGE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FORMAT_STYLE._DARK_ORANGE_BACKGROUNDppt.thmx</Template>
  <TotalTime>221</TotalTime>
  <Words>1907</Words>
  <Application>Microsoft Office PowerPoint</Application>
  <PresentationFormat>Custom</PresentationFormat>
  <Paragraphs>188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PPT_BASIC FORMAT_STYLE._DARK_ORANGE_BACKGROUNDppt</vt:lpstr>
      <vt:lpstr>Title &amp; Bullets</vt:lpstr>
      <vt:lpstr>PowerPoint Presentation</vt:lpstr>
      <vt:lpstr>Module 46  Major Air Pollutants and Their Sources </vt:lpstr>
      <vt:lpstr> Air Pollution is a global system </vt:lpstr>
      <vt:lpstr>Classifying Pollutants </vt:lpstr>
      <vt:lpstr>Classifying Pollutants </vt:lpstr>
      <vt:lpstr>Classifying Pollutants </vt:lpstr>
      <vt:lpstr>Classifying Pollutants </vt:lpstr>
      <vt:lpstr>Classifying Pollutants </vt:lpstr>
      <vt:lpstr>Classifying Pollutants </vt:lpstr>
      <vt:lpstr>Classifying Pollutants </vt:lpstr>
      <vt:lpstr>Primary and Secondary Pollutants </vt:lpstr>
      <vt:lpstr>Primary and Secondary Pollutants </vt:lpstr>
      <vt:lpstr>Primary and Secondary Pollutants </vt:lpstr>
      <vt:lpstr>Air pollution comes from both natural and human sources </vt:lpstr>
      <vt:lpstr>Anthropogenic Emissions </vt:lpstr>
      <vt:lpstr>Anthropogenic Emissions, cont’d </vt:lpstr>
      <vt:lpstr>Anthropogenic Emissions </vt:lpstr>
      <vt:lpstr>Anthropogenic Emissions </vt:lpstr>
      <vt:lpstr>Module 47   Photochemical Smog and Acid Rain </vt:lpstr>
      <vt:lpstr>Photochemical smog remains an environmental problem in the United States </vt:lpstr>
      <vt:lpstr>The Chemistry of Ozone and Photochemical Smog Formation </vt:lpstr>
      <vt:lpstr>Thermal Inversions </vt:lpstr>
      <vt:lpstr>Thermal Inversions</vt:lpstr>
      <vt:lpstr>Acid deposition has improved in the United States </vt:lpstr>
      <vt:lpstr>How Acid Deposition Forms and Travels </vt:lpstr>
      <vt:lpstr>Effects of Acid Deposition </vt:lpstr>
      <vt:lpstr>Module 48   Pollution Control Measures </vt:lpstr>
      <vt:lpstr>Pollution control includes prevention, technology, and innovation </vt:lpstr>
      <vt:lpstr>Pollution control includes prevention, technology, and innovation </vt:lpstr>
      <vt:lpstr>Control of Particulate Matter </vt:lpstr>
      <vt:lpstr>Around the world people are implementing innovative pollution control measures </vt:lpstr>
      <vt:lpstr>Module 49   Stratospheric Ozone Depletion </vt:lpstr>
      <vt:lpstr>Stratospheric ozone is beneficial to life on Earth </vt:lpstr>
      <vt:lpstr>Formation of Stratospheric Ozone </vt:lpstr>
      <vt:lpstr>Breakdown of Stratospheric Ozone </vt:lpstr>
      <vt:lpstr>Breakdown of Stratospheric Ozone</vt:lpstr>
      <vt:lpstr>Depletion of the Ozone Layer </vt:lpstr>
      <vt:lpstr>  Module 50  Indoor Air Pollution </vt:lpstr>
      <vt:lpstr>Indoor air pollution is a significant hazard in developing and developed countries </vt:lpstr>
      <vt:lpstr>Indoor Air Pollution in Developed Countries </vt:lpstr>
      <vt:lpstr>Most indoor air pollutants differ from outdoor air pollutants </vt:lpstr>
      <vt:lpstr>Radon </vt:lpstr>
      <vt:lpstr>VOCs in Home Products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39</cp:revision>
  <cp:lastPrinted>2016-04-11T16:49:48Z</cp:lastPrinted>
  <dcterms:created xsi:type="dcterms:W3CDTF">2015-05-13T22:54:26Z</dcterms:created>
  <dcterms:modified xsi:type="dcterms:W3CDTF">2016-04-11T16:50:03Z</dcterms:modified>
</cp:coreProperties>
</file>